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BM Plex Sans Medium" panose="020B0603050203000203" pitchFamily="34" charset="0"/>
      <p:regular r:id="rId8"/>
    </p:embeddedFont>
    <p:embeddedFont>
      <p:font typeface="Roboto" panose="02000000000000000000" pitchFamily="2" charset="0"/>
      <p:regular r:id="rId9"/>
      <p:bold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94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628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946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102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383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755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027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698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8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394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666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264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272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697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532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163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053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799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Молодежь и дети в РФ: Вызовы и возможности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Погрузимся в мир подрастающего поколения России, изучая ключевые аспекты их жизни, от демографии до гражданской активности. Мы рассмотрим вызовы, с которыми они сталкиваются, и уникальные возможности для их развития.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696" y="333613"/>
            <a:ext cx="846689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Демографические тенденции и социальное благополучие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6" y="1003935"/>
            <a:ext cx="5649528" cy="56495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6037" y="6934557"/>
            <a:ext cx="6742509" cy="58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Изучение демографических изменений среди молодежи и детей в России крайне важно для формирования эффективной социальной политики. Последние десятилетия принесли значительные сдвиги в структуре населения, что оказывает прямое влияние на будущее страны.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0815" y="1003935"/>
            <a:ext cx="6742509" cy="38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Рождаемость и смертность:</a:t>
            </a: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Анализ динамики этих показателей помогает понять потенциал роста и сокращения молодого населения.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7470815" y="1434465"/>
            <a:ext cx="6742509" cy="38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Миграционные процессы:</a:t>
            </a: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Влияние внутренней и внешней миграции на численность и распределение молодежи по регионам.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7470815" y="1864995"/>
            <a:ext cx="6742509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Структура семьи:</a:t>
            </a: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Изменения в моделях семьи и их влияние на воспитание и благополучие детей.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7470815" y="2101453"/>
            <a:ext cx="6742509" cy="38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Социальная защита:</a:t>
            </a: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Обзор программ и инициатив, направленных на поддержку семей с детьми и молодых людей, оказавшихся в трудной жизненной ситуации.</a:t>
            </a:r>
            <a:endParaRPr lang="en-US" sz="9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298" y="2598948"/>
            <a:ext cx="5297039" cy="52970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0774" y="499705"/>
            <a:ext cx="8182451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Образование, карьера и развитие молодых талантов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80774" y="1770340"/>
            <a:ext cx="8182451" cy="1232416"/>
          </a:xfrm>
          <a:prstGeom prst="roundRect">
            <a:avLst>
              <a:gd name="adj" fmla="val 5936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5" name="Shape 2"/>
          <p:cNvSpPr/>
          <p:nvPr/>
        </p:nvSpPr>
        <p:spPr>
          <a:xfrm>
            <a:off x="480774" y="1755100"/>
            <a:ext cx="8182451" cy="60960"/>
          </a:xfrm>
          <a:prstGeom prst="roundRect">
            <a:avLst>
              <a:gd name="adj" fmla="val 3380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6" name="Shape 3"/>
          <p:cNvSpPr/>
          <p:nvPr/>
        </p:nvSpPr>
        <p:spPr>
          <a:xfrm>
            <a:off x="4365962" y="1564362"/>
            <a:ext cx="412075" cy="412075"/>
          </a:xfrm>
          <a:prstGeom prst="roundRect">
            <a:avLst>
              <a:gd name="adj" fmla="val 221901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9549" y="1687949"/>
            <a:ext cx="164783" cy="1647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3293" y="2113717"/>
            <a:ext cx="3309461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Доступное и качественное образование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33293" y="2410658"/>
            <a:ext cx="7877413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Обеспечение равного доступа к современному образованию на всех уровнях — от дошкольного до высшего — является приоритетом. Особое внимание уделяется региональным различиям и инклюзивному образованию.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480774" y="3346013"/>
            <a:ext cx="8182451" cy="1232416"/>
          </a:xfrm>
          <a:prstGeom prst="roundRect">
            <a:avLst>
              <a:gd name="adj" fmla="val 5936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1" name="Shape 7"/>
          <p:cNvSpPr/>
          <p:nvPr/>
        </p:nvSpPr>
        <p:spPr>
          <a:xfrm>
            <a:off x="480774" y="3330773"/>
            <a:ext cx="8182451" cy="60960"/>
          </a:xfrm>
          <a:prstGeom prst="roundRect">
            <a:avLst>
              <a:gd name="adj" fmla="val 3380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2" name="Shape 8"/>
          <p:cNvSpPr/>
          <p:nvPr/>
        </p:nvSpPr>
        <p:spPr>
          <a:xfrm>
            <a:off x="4365962" y="3140035"/>
            <a:ext cx="412075" cy="412075"/>
          </a:xfrm>
          <a:prstGeom prst="roundRect">
            <a:avLst>
              <a:gd name="adj" fmla="val 221901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9549" y="3263622"/>
            <a:ext cx="164783" cy="16478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33293" y="3689390"/>
            <a:ext cx="2600920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Перспективы карьерного роста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633293" y="3986332"/>
            <a:ext cx="7877413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молодых специалистов в начале карьерного пути, создание условий для трудоустройства и развития профессиональных навыков, а также снижение безработицы среди молодежи.</a:t>
            </a:r>
            <a:endParaRPr lang="en-US" sz="1050" dirty="0"/>
          </a:p>
        </p:txBody>
      </p:sp>
      <p:sp>
        <p:nvSpPr>
          <p:cNvPr id="16" name="Shape 11"/>
          <p:cNvSpPr/>
          <p:nvPr/>
        </p:nvSpPr>
        <p:spPr>
          <a:xfrm>
            <a:off x="480774" y="4921687"/>
            <a:ext cx="8182451" cy="1232416"/>
          </a:xfrm>
          <a:prstGeom prst="roundRect">
            <a:avLst>
              <a:gd name="adj" fmla="val 5936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7" name="Shape 12"/>
          <p:cNvSpPr/>
          <p:nvPr/>
        </p:nvSpPr>
        <p:spPr>
          <a:xfrm>
            <a:off x="480774" y="4906447"/>
            <a:ext cx="8182451" cy="60960"/>
          </a:xfrm>
          <a:prstGeom prst="roundRect">
            <a:avLst>
              <a:gd name="adj" fmla="val 3380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8" name="Shape 13"/>
          <p:cNvSpPr/>
          <p:nvPr/>
        </p:nvSpPr>
        <p:spPr>
          <a:xfrm>
            <a:off x="4365962" y="4715708"/>
            <a:ext cx="412075" cy="412075"/>
          </a:xfrm>
          <a:prstGeom prst="roundRect">
            <a:avLst>
              <a:gd name="adj" fmla="val 221901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9549" y="4839295"/>
            <a:ext cx="164783" cy="1647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33293" y="5265063"/>
            <a:ext cx="2645093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Развитие талантов и инноваций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633293" y="5562005"/>
            <a:ext cx="7877413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Программы по выявлению и поддержке одаренных детей и молодежи, стимулирование их участия в научно-техническом творчестве, искусстве и спорте.</a:t>
            </a:r>
            <a:endParaRPr lang="en-US" sz="1050" dirty="0"/>
          </a:p>
        </p:txBody>
      </p:sp>
      <p:sp>
        <p:nvSpPr>
          <p:cNvPr id="22" name="Shape 16"/>
          <p:cNvSpPr/>
          <p:nvPr/>
        </p:nvSpPr>
        <p:spPr>
          <a:xfrm>
            <a:off x="480774" y="6497360"/>
            <a:ext cx="8182451" cy="1232416"/>
          </a:xfrm>
          <a:prstGeom prst="roundRect">
            <a:avLst>
              <a:gd name="adj" fmla="val 5936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23" name="Shape 17"/>
          <p:cNvSpPr/>
          <p:nvPr/>
        </p:nvSpPr>
        <p:spPr>
          <a:xfrm>
            <a:off x="480774" y="6482120"/>
            <a:ext cx="8182451" cy="60960"/>
          </a:xfrm>
          <a:prstGeom prst="roundRect">
            <a:avLst>
              <a:gd name="adj" fmla="val 3380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24" name="Shape 18"/>
          <p:cNvSpPr/>
          <p:nvPr/>
        </p:nvSpPr>
        <p:spPr>
          <a:xfrm>
            <a:off x="4365962" y="6291382"/>
            <a:ext cx="412075" cy="412075"/>
          </a:xfrm>
          <a:prstGeom prst="roundRect">
            <a:avLst>
              <a:gd name="adj" fmla="val 221901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9549" y="6414968"/>
            <a:ext cx="164783" cy="16478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33293" y="6840736"/>
            <a:ext cx="192047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Цифровая грамотность</a:t>
            </a:r>
            <a:endParaRPr lang="en-US" sz="1350" dirty="0"/>
          </a:p>
        </p:txBody>
      </p:sp>
      <p:sp>
        <p:nvSpPr>
          <p:cNvPr id="27" name="Text 20"/>
          <p:cNvSpPr/>
          <p:nvPr/>
        </p:nvSpPr>
        <p:spPr>
          <a:xfrm>
            <a:off x="633293" y="7137678"/>
            <a:ext cx="7877413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Развитие цифровых навыков у подрастающего поколения, подготовка к жизни и работе в условиях цифровой экономики.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11806237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Здоровье, досуг и гражданская активность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75" y="1784390"/>
            <a:ext cx="4159210" cy="25705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075" y="4581525"/>
            <a:ext cx="3180517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Здоровый образ жизни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075" y="5071467"/>
            <a:ext cx="4159210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Пропаганда физической активности, сбалансированного питания и отказ от вредных привычек. Доступность спортивных объектов и медицинских услуг для детей и молодежи.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535" y="1784390"/>
            <a:ext cx="4159210" cy="25705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535" y="4581525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Культурный досуг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535" y="5071467"/>
            <a:ext cx="4159210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Развитие инфраструктуры для организации содержательного досуга: клубы, библиотеки, театры, музеи. Поддержка молодежных инициатив в сфере культуры и искусства.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1784390"/>
            <a:ext cx="4159210" cy="25705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581525"/>
            <a:ext cx="3410069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Гражданская активность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071467"/>
            <a:ext cx="4159210" cy="25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Вовлечение молодежи в общественную жизнь, развитие волонтерского движения, формирование активной гражданской позиции и патриотизма. Создание условий для участия в принятии решений.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328" y="602456"/>
            <a:ext cx="13199745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Государственная поддержка и перспективы будущего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328" y="2370534"/>
            <a:ext cx="7720370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Законодательная база: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Усовершенствование нормативно-правовых актов, регулирующих права и интересы детей и молодежи.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5328" y="3096101"/>
            <a:ext cx="7720370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Финансовая поддержка: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Разработка и реализация программ финансовой помощи молодым семьям, грантов для молодых ученых и предпринимателей.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5328" y="4148733"/>
            <a:ext cx="7720370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Инновационные проекты: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Поддержка стартапов и инновационных проектов, разработанных молодежью, для стимулирования экономического роста и технологического развития.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5328" y="5201364"/>
            <a:ext cx="7720370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Международное сотрудничество: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Расширение участия российской молодежи в международных программах обмена и проектах.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5328" y="6039445"/>
            <a:ext cx="7720370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Россия продолжает активно инвестировать в будущее своего молодого поколения, создавая благоприятные условия для их всестороннего развития и самореализации. Эти усилия направлены на формирование сильного, образованного и ответственного общества.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951" y="2416493"/>
            <a:ext cx="4980623" cy="49806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Тема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460</Words>
  <Application>Microsoft Macintosh PowerPoint</Application>
  <PresentationFormat>Произвольный</PresentationFormat>
  <Paragraphs>35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Roboto</vt:lpstr>
      <vt:lpstr>Arial</vt:lpstr>
      <vt:lpstr>IBM Plex Sans Medium</vt:lpstr>
      <vt:lpstr>Calibri</vt:lpstr>
      <vt:lpstr>Calibri Light</vt:lpstr>
      <vt:lpstr>Тема Office 2013–2022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Александр Базаров</cp:lastModifiedBy>
  <cp:revision>2</cp:revision>
  <dcterms:created xsi:type="dcterms:W3CDTF">2025-12-05T05:07:33Z</dcterms:created>
  <dcterms:modified xsi:type="dcterms:W3CDTF">2025-12-05T05:09:22Z</dcterms:modified>
</cp:coreProperties>
</file>